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VT323"/>
      <p:regular r:id="rId70"/>
    </p:embeddedFont>
    <p:embeddedFont>
      <p:font typeface="Roboto Mono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7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6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9.xml"/><Relationship Id="rId77" Type="http://schemas.openxmlformats.org/officeDocument/2006/relationships/font" Target="fonts/OpenSans-italic.fntdata"/><Relationship Id="rId32" Type="http://schemas.openxmlformats.org/officeDocument/2006/relationships/slide" Target="slides/slide28.xml"/><Relationship Id="rId76" Type="http://schemas.openxmlformats.org/officeDocument/2006/relationships/font" Target="fonts/OpenSans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OpenSans-boldItalic.fntdata"/><Relationship Id="rId71" Type="http://schemas.openxmlformats.org/officeDocument/2006/relationships/font" Target="fonts/RobotoMono-regular.fntdata"/><Relationship Id="rId70" Type="http://schemas.openxmlformats.org/officeDocument/2006/relationships/font" Target="fonts/VT323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aleway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aleway-italic.fntdata"/><Relationship Id="rId23" Type="http://schemas.openxmlformats.org/officeDocument/2006/relationships/slide" Target="slides/slide19.xml"/><Relationship Id="rId67" Type="http://schemas.openxmlformats.org/officeDocument/2006/relationships/font" Target="fonts/Raleway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22d8bec8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22d8bec8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22d8bec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22d8bec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22d8bec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22d8bec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27956b0d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27956b0d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2532c3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2532c3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2532c38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a2532c38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2532c38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2532c38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2532c38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2532c38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532c38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532c38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2532c382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2532c382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2532c382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2532c382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532c382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532c382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2532c382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2532c382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2532c382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2532c382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2532c382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2532c382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2532c38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2532c38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2532c382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2532c382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2532c382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a2532c38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2532c382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2532c382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2532c382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a2532c382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13eb018c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a13eb018c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2532c382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2532c382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1c7cba6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1c7cba6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1c7cba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a1c7cba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1c7cba64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a1c7cba64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a13eb018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a13eb018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13eb018c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a13eb018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a13eb018c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a13eb018c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13eb018c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13eb018c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13eb018c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a13eb018c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13eb018c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a13eb018c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a13eb01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a13eb01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7956b0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27956b0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13eb018c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a13eb018c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a13eb018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a13eb018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13eb018c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a13eb018c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13eb018c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13eb018c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2532c382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2532c382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a1c7cba6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a1c7cba6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1c7cba64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1c7cba64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a2532c382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a2532c382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a2532c382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a2532c382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a2532c382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a2532c382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18f9f6b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18f9f6b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a2532c382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a2532c382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a2532c382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a2532c382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a2532c382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a2532c382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f7802b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6ff7802b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6ff7802b1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6ff7802b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6ff7802b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6ff7802b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6ff7802b1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6ff7802b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a2532c382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a2532c382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6ff7802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6ff7802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f7802b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6ff7802b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22d8bec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22d8bec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a27956b0d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a27956b0d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a2532c382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a2532c382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22d8bec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22d8bec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22d8bec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22d8bec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22d8bec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22d8bec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0" name="Google Shape;10;p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/>
          <p:nvPr>
            <p:ph idx="2" type="pic"/>
          </p:nvPr>
        </p:nvSpPr>
        <p:spPr>
          <a:xfrm>
            <a:off x="5805375" y="1317075"/>
            <a:ext cx="2831700" cy="264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606800" y="849600"/>
            <a:ext cx="5060700" cy="24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6800" y="3364900"/>
            <a:ext cx="4351500" cy="113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5" name="Google Shape;15;p2" title="Sin título-2.png"/>
          <p:cNvPicPr preferRelativeResize="0"/>
          <p:nvPr/>
        </p:nvPicPr>
        <p:blipFill rotWithShape="1">
          <a:blip r:embed="rId3">
            <a:alphaModFix/>
          </a:blip>
          <a:srcRect b="0" l="61982" r="0" t="0"/>
          <a:stretch/>
        </p:blipFill>
        <p:spPr>
          <a:xfrm>
            <a:off x="5805376" y="1051575"/>
            <a:ext cx="2831677" cy="26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72" name="Google Shape;72;p1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10725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subTitle"/>
          </p:nvPr>
        </p:nvSpPr>
        <p:spPr>
          <a:xfrm>
            <a:off x="1107250" y="2442833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1107250" y="3089042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4" type="subTitle"/>
          </p:nvPr>
        </p:nvSpPr>
        <p:spPr>
          <a:xfrm>
            <a:off x="1107250" y="3735250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5160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6" type="subTitle"/>
          </p:nvPr>
        </p:nvSpPr>
        <p:spPr>
          <a:xfrm>
            <a:off x="4851600" y="2442831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7" type="subTitle"/>
          </p:nvPr>
        </p:nvSpPr>
        <p:spPr>
          <a:xfrm>
            <a:off x="4851600" y="3089037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4851600" y="3735244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9" type="title"/>
          </p:nvPr>
        </p:nvSpPr>
        <p:spPr>
          <a:xfrm>
            <a:off x="341850" y="38495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3" type="title"/>
          </p:nvPr>
        </p:nvSpPr>
        <p:spPr>
          <a:xfrm>
            <a:off x="341850" y="25608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342582" y="1916800"/>
            <a:ext cx="764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341850" y="3205200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6" type="title"/>
          </p:nvPr>
        </p:nvSpPr>
        <p:spPr>
          <a:xfrm>
            <a:off x="3985789" y="2561048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7" type="title"/>
          </p:nvPr>
        </p:nvSpPr>
        <p:spPr>
          <a:xfrm>
            <a:off x="3985787" y="3205296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8" type="title"/>
          </p:nvPr>
        </p:nvSpPr>
        <p:spPr>
          <a:xfrm>
            <a:off x="3985789" y="3849544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9" type="title"/>
          </p:nvPr>
        </p:nvSpPr>
        <p:spPr>
          <a:xfrm>
            <a:off x="3985789" y="1916800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96" name="Google Shape;96;p13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type="title"/>
          </p:nvPr>
        </p:nvSpPr>
        <p:spPr>
          <a:xfrm>
            <a:off x="679225" y="794675"/>
            <a:ext cx="7866600" cy="6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522850" y="1816950"/>
            <a:ext cx="69186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4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789425" y="2229300"/>
            <a:ext cx="4940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/>
          <p:nvPr>
            <p:ph idx="2" type="pic"/>
          </p:nvPr>
        </p:nvSpPr>
        <p:spPr>
          <a:xfrm>
            <a:off x="522525" y="1195150"/>
            <a:ext cx="2947200" cy="334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7" name="Google Shape;107;p1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title"/>
          </p:nvPr>
        </p:nvSpPr>
        <p:spPr>
          <a:xfrm>
            <a:off x="341850" y="689750"/>
            <a:ext cx="8460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1" name="Google Shape;111;p1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14" name="Google Shape;114;p1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3145041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2" type="subTitle"/>
          </p:nvPr>
        </p:nvSpPr>
        <p:spPr>
          <a:xfrm>
            <a:off x="341850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3" type="subTitle"/>
          </p:nvPr>
        </p:nvSpPr>
        <p:spPr>
          <a:xfrm>
            <a:off x="5948257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type="title"/>
          </p:nvPr>
        </p:nvSpPr>
        <p:spPr>
          <a:xfrm>
            <a:off x="3144432" y="1706300"/>
            <a:ext cx="6987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hasCustomPrompt="1" idx="4" type="title"/>
          </p:nvPr>
        </p:nvSpPr>
        <p:spPr>
          <a:xfrm>
            <a:off x="341854" y="1706450"/>
            <a:ext cx="6975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hasCustomPrompt="1" idx="5" type="title"/>
          </p:nvPr>
        </p:nvSpPr>
        <p:spPr>
          <a:xfrm>
            <a:off x="5948295" y="1706300"/>
            <a:ext cx="6987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/>
          <p:nvPr>
            <p:ph idx="6" type="title"/>
          </p:nvPr>
        </p:nvSpPr>
        <p:spPr>
          <a:xfrm>
            <a:off x="341850" y="654800"/>
            <a:ext cx="8249700" cy="6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6" name="Google Shape;126;p18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30950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subTitle"/>
          </p:nvPr>
        </p:nvSpPr>
        <p:spPr>
          <a:xfrm>
            <a:off x="3225884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330950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4" type="subTitle"/>
          </p:nvPr>
        </p:nvSpPr>
        <p:spPr>
          <a:xfrm>
            <a:off x="3225884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5" type="subTitle"/>
          </p:nvPr>
        </p:nvSpPr>
        <p:spPr>
          <a:xfrm>
            <a:off x="6120825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6" type="subTitle"/>
          </p:nvPr>
        </p:nvSpPr>
        <p:spPr>
          <a:xfrm>
            <a:off x="6120825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341850" y="654800"/>
            <a:ext cx="77040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7" type="title"/>
          </p:nvPr>
        </p:nvSpPr>
        <p:spPr>
          <a:xfrm>
            <a:off x="6132612" y="3071476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hasCustomPrompt="1" idx="8" type="title"/>
          </p:nvPr>
        </p:nvSpPr>
        <p:spPr>
          <a:xfrm>
            <a:off x="6132612" y="1677125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/>
          <p:nvPr>
            <p:ph hasCustomPrompt="1" idx="9" type="title"/>
          </p:nvPr>
        </p:nvSpPr>
        <p:spPr>
          <a:xfrm>
            <a:off x="3239948" y="1677425"/>
            <a:ext cx="25746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hasCustomPrompt="1" idx="13" type="title"/>
          </p:nvPr>
        </p:nvSpPr>
        <p:spPr>
          <a:xfrm>
            <a:off x="3237714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hasCustomPrompt="1" idx="14" type="title"/>
          </p:nvPr>
        </p:nvSpPr>
        <p:spPr>
          <a:xfrm>
            <a:off x="342736" y="1677125"/>
            <a:ext cx="25794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hasCustomPrompt="1" idx="15" type="title"/>
          </p:nvPr>
        </p:nvSpPr>
        <p:spPr>
          <a:xfrm>
            <a:off x="342736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42" name="Google Shape;142;p19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45" name="Google Shape;145;p20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0"/>
          <p:cNvSpPr txBox="1"/>
          <p:nvPr>
            <p:ph hasCustomPrompt="1" type="title"/>
          </p:nvPr>
        </p:nvSpPr>
        <p:spPr>
          <a:xfrm>
            <a:off x="792825" y="974863"/>
            <a:ext cx="38766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792825" y="1629188"/>
            <a:ext cx="38766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8" name="Google Shape;18;p3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3" title="Sin título-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000" y="3371475"/>
            <a:ext cx="5515599" cy="13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title="Sin título-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62" y="817950"/>
            <a:ext cx="5399452" cy="3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3" type="pic"/>
          </p:nvPr>
        </p:nvSpPr>
        <p:spPr>
          <a:xfrm flipH="1">
            <a:off x="6386650" y="947025"/>
            <a:ext cx="2107500" cy="206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53" name="Google Shape;153;p2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1"/>
          <p:cNvSpPr txBox="1"/>
          <p:nvPr>
            <p:ph type="title"/>
          </p:nvPr>
        </p:nvSpPr>
        <p:spPr>
          <a:xfrm>
            <a:off x="669775" y="1143000"/>
            <a:ext cx="38523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669775" y="1850750"/>
            <a:ext cx="36834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21" title="Sin título-9.png"/>
          <p:cNvPicPr preferRelativeResize="0"/>
          <p:nvPr/>
        </p:nvPicPr>
        <p:blipFill rotWithShape="1">
          <a:blip r:embed="rId4">
            <a:alphaModFix/>
          </a:blip>
          <a:srcRect b="47106" l="19762" r="19446" t="14675"/>
          <a:stretch/>
        </p:blipFill>
        <p:spPr>
          <a:xfrm>
            <a:off x="4549250" y="1778300"/>
            <a:ext cx="3953100" cy="24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4865450" y="2464525"/>
            <a:ext cx="3320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000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61" name="Google Shape;161;p2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28" name="Google Shape;28;p4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540003" y="1330738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540003" y="3067776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3540003" y="1827236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540003" y="3564275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9" name="Google Shape;39;p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2" name="Google Shape;42;p6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341850" y="654800"/>
            <a:ext cx="84603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5" name="Google Shape;45;p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8" name="Google Shape;48;p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/>
          <p:nvPr>
            <p:ph idx="2" type="pic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55" name="Google Shape;55;p8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8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60" name="Google Shape;60;p9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9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>
            <p:ph idx="2" type="pic"/>
          </p:nvPr>
        </p:nvSpPr>
        <p:spPr>
          <a:xfrm>
            <a:off x="191450" y="686275"/>
            <a:ext cx="8758200" cy="4130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6584125" y="3792925"/>
            <a:ext cx="2004000" cy="6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9" name="Google Shape;69;p10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hyperlink" Target="https://aiscmadrid.com/events/evento.php?id=1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-school.github.io/visualizing-git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hyperlink" Target="https://github.com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hyperlink" Target="https://code.visualstudio.com/download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jpg"/><Relationship Id="rId4" Type="http://schemas.openxmlformats.org/officeDocument/2006/relationships/image" Target="../media/image5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hyperlink" Target="https://aiscmadrid.com/events/evento.php?id=19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hyperlink" Target="http://aiscmadrid.com" TargetMode="External"/><Relationship Id="rId6" Type="http://schemas.openxmlformats.org/officeDocument/2006/relationships/hyperlink" Target="http://gul.uc3m.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606800" y="849600"/>
            <a:ext cx="5060700" cy="24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niciaci</a:t>
            </a:r>
            <a:r>
              <a:rPr lang="en"/>
              <a:t>ón: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y Github</a:t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606800" y="4248825"/>
            <a:ext cx="18834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AISC x GUL UC3M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435854" y="205291"/>
            <a:ext cx="4475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71" name="Google Shape;171;p24" title="Frame 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550" y="1350550"/>
            <a:ext cx="3100500" cy="31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3"/>
          <p:cNvGrpSpPr/>
          <p:nvPr/>
        </p:nvGrpSpPr>
        <p:grpSpPr>
          <a:xfrm>
            <a:off x="3577689" y="797378"/>
            <a:ext cx="3171563" cy="395011"/>
            <a:chOff x="6386650" y="947025"/>
            <a:chExt cx="2107351" cy="265500"/>
          </a:xfrm>
        </p:grpSpPr>
        <p:pic>
          <p:nvPicPr>
            <p:cNvPr id="281" name="Google Shape;281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6574" l="49354" r="0" t="1732"/>
          <a:stretch/>
        </p:blipFill>
        <p:spPr>
          <a:xfrm>
            <a:off x="3592445" y="1192444"/>
            <a:ext cx="3135340" cy="3153669"/>
          </a:xfrm>
          <a:prstGeom prst="rect">
            <a:avLst/>
          </a:prstGeom>
          <a:noFill/>
          <a:ln cap="flat" cmpd="sng" w="169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330" y="1327043"/>
            <a:ext cx="2899139" cy="3245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3"/>
          <p:cNvGrpSpPr/>
          <p:nvPr/>
        </p:nvGrpSpPr>
        <p:grpSpPr>
          <a:xfrm>
            <a:off x="3416120" y="965937"/>
            <a:ext cx="2899083" cy="361080"/>
            <a:chOff x="6386650" y="947025"/>
            <a:chExt cx="2107351" cy="265500"/>
          </a:xfrm>
        </p:grpSpPr>
        <p:pic>
          <p:nvPicPr>
            <p:cNvPr id="286" name="Google Shape;286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3" title="812709-2785589532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4289" l="13237" r="13907" t="13539"/>
          <a:stretch/>
        </p:blipFill>
        <p:spPr>
          <a:xfrm>
            <a:off x="2406100" y="1081202"/>
            <a:ext cx="3524274" cy="34914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9" name="Google Shape;289;p33"/>
          <p:cNvGrpSpPr/>
          <p:nvPr/>
        </p:nvGrpSpPr>
        <p:grpSpPr>
          <a:xfrm>
            <a:off x="2406279" y="1081228"/>
            <a:ext cx="3524334" cy="444022"/>
            <a:chOff x="6386650" y="947025"/>
            <a:chExt cx="2107351" cy="265500"/>
          </a:xfrm>
        </p:grpSpPr>
        <p:pic>
          <p:nvPicPr>
            <p:cNvPr id="290" name="Google Shape;290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3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 title="AISC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 title="812709-2785589532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289" l="13237" r="13907" t="13539"/>
          <a:stretch/>
        </p:blipFill>
        <p:spPr>
          <a:xfrm>
            <a:off x="6386650" y="947025"/>
            <a:ext cx="2107350" cy="2087723"/>
          </a:xfrm>
          <a:prstGeom prst="rect">
            <a:avLst/>
          </a:prstGeom>
        </p:spPr>
      </p:pic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type="title"/>
          </p:nvPr>
        </p:nvSpPr>
        <p:spPr>
          <a:xfrm>
            <a:off x="1064950" y="1472450"/>
            <a:ext cx="3924000" cy="17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¿Como se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usa Git?</a:t>
            </a:r>
            <a:endParaRPr sz="4600"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6386650" y="947025"/>
            <a:ext cx="2107351" cy="265500"/>
            <a:chOff x="6386650" y="947025"/>
            <a:chExt cx="2107351" cy="265500"/>
          </a:xfrm>
        </p:grpSpPr>
        <p:pic>
          <p:nvPicPr>
            <p:cNvPr id="303" name="Google Shape;303;p3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800" y="40068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 title="AISC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775" y="39484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7898750" y="41057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341850" y="654800"/>
            <a:ext cx="8460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.git folder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438" y="1257200"/>
            <a:ext cx="3417119" cy="30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>
            <p:ph type="title"/>
          </p:nvPr>
        </p:nvSpPr>
        <p:spPr>
          <a:xfrm>
            <a:off x="3737225" y="4175000"/>
            <a:ext cx="20979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init 🇬🇧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25" y="760825"/>
            <a:ext cx="7188548" cy="39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975" y="1880175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756" y="1880175"/>
            <a:ext cx="1924269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300" y="1101837"/>
            <a:ext cx="2039057" cy="210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25" y="1895925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131" y="1895925"/>
            <a:ext cx="1924269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3653" y="1561000"/>
            <a:ext cx="1871700" cy="18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75" y="1710788"/>
            <a:ext cx="1721925" cy="1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50" y="1306325"/>
            <a:ext cx="4668400" cy="27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738" y="1790763"/>
            <a:ext cx="2789225" cy="156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25" y="1895925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131" y="1895925"/>
            <a:ext cx="1924269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3653" y="1561000"/>
            <a:ext cx="1871700" cy="18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75" y="1710788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418282">
            <a:off x="3481511" y="3291826"/>
            <a:ext cx="1349963" cy="78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25" y="1895925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131" y="1895925"/>
            <a:ext cx="1924269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3653" y="1561000"/>
            <a:ext cx="1871700" cy="18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75" y="1710788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462587">
            <a:off x="3481512" y="3291824"/>
            <a:ext cx="1349961" cy="78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25" y="1098863"/>
            <a:ext cx="5244126" cy="29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 rotWithShape="1">
          <a:blip r:embed="rId6">
            <a:alphaModFix/>
          </a:blip>
          <a:srcRect b="27865" l="0" r="0" t="0"/>
          <a:stretch/>
        </p:blipFill>
        <p:spPr>
          <a:xfrm>
            <a:off x="6480475" y="1367176"/>
            <a:ext cx="2080575" cy="21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Slides</a:t>
            </a:r>
            <a:endParaRPr b="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0" name="Google Shape;180;p25" title="gitgithu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154" y="1064172"/>
            <a:ext cx="2953550" cy="29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691775" y="4104875"/>
            <a:ext cx="3906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https://aiscmadrid.com/events/evento.php?id=19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 rotWithShape="1">
          <a:blip r:embed="rId5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/>
        </p:nvSpPr>
        <p:spPr>
          <a:xfrm>
            <a:off x="1223800" y="1610050"/>
            <a:ext cx="1872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97" name="Google Shape;397;p43"/>
          <p:cNvGrpSpPr/>
          <p:nvPr/>
        </p:nvGrpSpPr>
        <p:grpSpPr>
          <a:xfrm>
            <a:off x="960522" y="1170075"/>
            <a:ext cx="1072500" cy="969575"/>
            <a:chOff x="960522" y="1170075"/>
            <a:chExt cx="1072500" cy="969575"/>
          </a:xfrm>
        </p:grpSpPr>
        <p:pic>
          <p:nvPicPr>
            <p:cNvPr id="398" name="Google Shape;398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43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00" name="Google Shape;400;p43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01" name="Google Shape;401;p43"/>
          <p:cNvSpPr txBox="1"/>
          <p:nvPr>
            <p:ph type="title"/>
          </p:nvPr>
        </p:nvSpPr>
        <p:spPr>
          <a:xfrm>
            <a:off x="862350" y="3908950"/>
            <a:ext cx="26190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add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commit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5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>
            <p:ph type="title"/>
          </p:nvPr>
        </p:nvSpPr>
        <p:spPr>
          <a:xfrm>
            <a:off x="872200" y="4175000"/>
            <a:ext cx="26190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push</a:t>
            </a:r>
            <a:endParaRPr sz="2700"/>
          </a:p>
        </p:txBody>
      </p:sp>
      <p:grpSp>
        <p:nvGrpSpPr>
          <p:cNvPr id="413" name="Google Shape;413;p44"/>
          <p:cNvGrpSpPr/>
          <p:nvPr/>
        </p:nvGrpSpPr>
        <p:grpSpPr>
          <a:xfrm>
            <a:off x="960522" y="1170075"/>
            <a:ext cx="1072500" cy="969575"/>
            <a:chOff x="960522" y="1170075"/>
            <a:chExt cx="1072500" cy="969575"/>
          </a:xfrm>
        </p:grpSpPr>
        <p:pic>
          <p:nvPicPr>
            <p:cNvPr id="414" name="Google Shape;414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44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16" name="Google Shape;416;p44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17" name="Google Shape;417;p44"/>
          <p:cNvGrpSpPr/>
          <p:nvPr/>
        </p:nvGrpSpPr>
        <p:grpSpPr>
          <a:xfrm>
            <a:off x="3783197" y="1716625"/>
            <a:ext cx="1072500" cy="969575"/>
            <a:chOff x="960522" y="1170075"/>
            <a:chExt cx="1072500" cy="969575"/>
          </a:xfrm>
        </p:grpSpPr>
        <p:pic>
          <p:nvPicPr>
            <p:cNvPr id="418" name="Google Shape;418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44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20" name="Google Shape;420;p44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21" name="Google Shape;421;p44"/>
          <p:cNvSpPr/>
          <p:nvPr/>
        </p:nvSpPr>
        <p:spPr>
          <a:xfrm rot="-2985341">
            <a:off x="2332899" y="2133843"/>
            <a:ext cx="1269100" cy="3472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5"/>
          <p:cNvPicPr preferRelativeResize="0"/>
          <p:nvPr/>
        </p:nvPicPr>
        <p:blipFill rotWithShape="1">
          <a:blip r:embed="rId3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>
            <p:ph type="title"/>
          </p:nvPr>
        </p:nvSpPr>
        <p:spPr>
          <a:xfrm>
            <a:off x="6238025" y="4175000"/>
            <a:ext cx="26190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pull</a:t>
            </a:r>
            <a:endParaRPr sz="2700"/>
          </a:p>
        </p:txBody>
      </p:sp>
      <p:grpSp>
        <p:nvGrpSpPr>
          <p:cNvPr id="430" name="Google Shape;430;p45"/>
          <p:cNvGrpSpPr/>
          <p:nvPr/>
        </p:nvGrpSpPr>
        <p:grpSpPr>
          <a:xfrm>
            <a:off x="960522" y="1170075"/>
            <a:ext cx="1072500" cy="969575"/>
            <a:chOff x="960522" y="1170075"/>
            <a:chExt cx="1072500" cy="969575"/>
          </a:xfrm>
        </p:grpSpPr>
        <p:pic>
          <p:nvPicPr>
            <p:cNvPr id="431" name="Google Shape;43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5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33" name="Google Shape;433;p45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3783197" y="1716625"/>
            <a:ext cx="1072500" cy="969575"/>
            <a:chOff x="960522" y="1170075"/>
            <a:chExt cx="1072500" cy="969575"/>
          </a:xfrm>
        </p:grpSpPr>
        <p:pic>
          <p:nvPicPr>
            <p:cNvPr id="435" name="Google Shape;43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45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37" name="Google Shape;437;p45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38" name="Google Shape;438;p45"/>
          <p:cNvGrpSpPr/>
          <p:nvPr/>
        </p:nvGrpSpPr>
        <p:grpSpPr>
          <a:xfrm>
            <a:off x="6605872" y="1170075"/>
            <a:ext cx="1072500" cy="969575"/>
            <a:chOff x="960522" y="1170075"/>
            <a:chExt cx="1072500" cy="969575"/>
          </a:xfrm>
        </p:grpSpPr>
        <p:pic>
          <p:nvPicPr>
            <p:cNvPr id="439" name="Google Shape;439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45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41" name="Google Shape;441;p45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42" name="Google Shape;442;p45"/>
          <p:cNvSpPr/>
          <p:nvPr/>
        </p:nvSpPr>
        <p:spPr>
          <a:xfrm rot="3764064">
            <a:off x="4977586" y="2128655"/>
            <a:ext cx="1261907" cy="3660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75" y="1783925"/>
            <a:ext cx="17219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378" y="1709038"/>
            <a:ext cx="1871700" cy="18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46"/>
          <p:cNvGrpSpPr/>
          <p:nvPr/>
        </p:nvGrpSpPr>
        <p:grpSpPr>
          <a:xfrm>
            <a:off x="5093726" y="1260202"/>
            <a:ext cx="1871727" cy="1692102"/>
            <a:chOff x="960522" y="1170075"/>
            <a:chExt cx="1072500" cy="969575"/>
          </a:xfrm>
        </p:grpSpPr>
        <p:pic>
          <p:nvPicPr>
            <p:cNvPr id="453" name="Google Shape;453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6"/>
            <p:cNvSpPr txBox="1"/>
            <p:nvPr/>
          </p:nvSpPr>
          <p:spPr>
            <a:xfrm>
              <a:off x="1116865" y="1520206"/>
              <a:ext cx="53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9550" lIns="159550" spcFirstLastPara="1" rIns="159550" wrap="square" tIns="1595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</a:t>
              </a:r>
              <a:r>
                <a:rPr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ola</a:t>
              </a:r>
              <a:endParaRPr sz="139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9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</a:t>
              </a:r>
              <a:r>
                <a:rPr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ó</a:t>
              </a:r>
              <a:r>
                <a:rPr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</a:t>
              </a:r>
              <a:endParaRPr sz="139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55" name="Google Shape;455;p46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9550" lIns="159550" spcFirstLastPara="1" rIns="159550" wrap="square" tIns="1595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96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139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56" name="Google Shape;456;p46"/>
          <p:cNvSpPr txBox="1"/>
          <p:nvPr/>
        </p:nvSpPr>
        <p:spPr>
          <a:xfrm>
            <a:off x="6965450" y="2280100"/>
            <a:ext cx="1468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 cambia fichero.txt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74" y="1134160"/>
            <a:ext cx="867589" cy="86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6">
            <a:alphaModFix/>
          </a:blip>
          <a:srcRect b="0" l="0" r="10594" t="0"/>
          <a:stretch/>
        </p:blipFill>
        <p:spPr>
          <a:xfrm>
            <a:off x="1479900" y="993500"/>
            <a:ext cx="5791129" cy="35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/>
        </p:nvSpPr>
        <p:spPr>
          <a:xfrm>
            <a:off x="218975" y="71385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version</a:t>
            </a:r>
            <a:endParaRPr sz="16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8"/>
          <p:cNvPicPr preferRelativeResize="0"/>
          <p:nvPr/>
        </p:nvPicPr>
        <p:blipFill rotWithShape="1">
          <a:blip r:embed="rId3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 txBox="1"/>
          <p:nvPr/>
        </p:nvSpPr>
        <p:spPr>
          <a:xfrm>
            <a:off x="942100" y="101700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ew 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3676050" y="2617375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old </a:t>
            </a: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6518600" y="88215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old 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77" name="Google Shape;477;p48"/>
          <p:cNvGrpSpPr/>
          <p:nvPr/>
        </p:nvGrpSpPr>
        <p:grpSpPr>
          <a:xfrm>
            <a:off x="1128831" y="1359798"/>
            <a:ext cx="1092877" cy="987997"/>
            <a:chOff x="960522" y="1170075"/>
            <a:chExt cx="1072500" cy="969575"/>
          </a:xfrm>
        </p:grpSpPr>
        <p:pic>
          <p:nvPicPr>
            <p:cNvPr id="478" name="Google Shape;478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48"/>
            <p:cNvSpPr txBox="1"/>
            <p:nvPr/>
          </p:nvSpPr>
          <p:spPr>
            <a:xfrm>
              <a:off x="1116865" y="1520206"/>
              <a:ext cx="53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</a:t>
              </a: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ó</a:t>
              </a: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0" name="Google Shape;480;p48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15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15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81" name="Google Shape;481;p48"/>
          <p:cNvGrpSpPr/>
          <p:nvPr/>
        </p:nvGrpSpPr>
        <p:grpSpPr>
          <a:xfrm>
            <a:off x="3783197" y="1716625"/>
            <a:ext cx="1072500" cy="969575"/>
            <a:chOff x="960522" y="1170075"/>
            <a:chExt cx="1072500" cy="969575"/>
          </a:xfrm>
        </p:grpSpPr>
        <p:pic>
          <p:nvPicPr>
            <p:cNvPr id="482" name="Google Shape;48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48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4" name="Google Shape;484;p48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85" name="Google Shape;485;p48"/>
          <p:cNvGrpSpPr/>
          <p:nvPr/>
        </p:nvGrpSpPr>
        <p:grpSpPr>
          <a:xfrm>
            <a:off x="6605872" y="1170075"/>
            <a:ext cx="1072500" cy="969575"/>
            <a:chOff x="960522" y="1170075"/>
            <a:chExt cx="1072500" cy="969575"/>
          </a:xfrm>
        </p:grpSpPr>
        <p:pic>
          <p:nvPicPr>
            <p:cNvPr id="486" name="Google Shape;486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8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88" name="Google Shape;488;p48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89" name="Google Shape;489;p48"/>
          <p:cNvSpPr txBox="1"/>
          <p:nvPr>
            <p:ph type="title"/>
          </p:nvPr>
        </p:nvSpPr>
        <p:spPr>
          <a:xfrm>
            <a:off x="862350" y="3908950"/>
            <a:ext cx="26190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add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commit</a:t>
            </a:r>
            <a:endParaRPr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9"/>
          <p:cNvPicPr preferRelativeResize="0"/>
          <p:nvPr/>
        </p:nvPicPr>
        <p:blipFill rotWithShape="1">
          <a:blip r:embed="rId3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9"/>
          <p:cNvSpPr txBox="1"/>
          <p:nvPr>
            <p:ph type="title"/>
          </p:nvPr>
        </p:nvSpPr>
        <p:spPr>
          <a:xfrm>
            <a:off x="872200" y="4175000"/>
            <a:ext cx="26190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push</a:t>
            </a:r>
            <a:endParaRPr sz="2700"/>
          </a:p>
        </p:txBody>
      </p:sp>
      <p:sp>
        <p:nvSpPr>
          <p:cNvPr id="498" name="Google Shape;498;p49"/>
          <p:cNvSpPr txBox="1"/>
          <p:nvPr/>
        </p:nvSpPr>
        <p:spPr>
          <a:xfrm>
            <a:off x="942100" y="101700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9" name="Google Shape;499;p49"/>
          <p:cNvSpPr txBox="1"/>
          <p:nvPr/>
        </p:nvSpPr>
        <p:spPr>
          <a:xfrm>
            <a:off x="3676050" y="2617375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6651575" y="88215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old 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1" name="Google Shape;501;p49"/>
          <p:cNvSpPr/>
          <p:nvPr/>
        </p:nvSpPr>
        <p:spPr>
          <a:xfrm rot="-2985341">
            <a:off x="2332899" y="2133843"/>
            <a:ext cx="1269100" cy="3472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02" name="Google Shape;502;p49"/>
          <p:cNvGrpSpPr/>
          <p:nvPr/>
        </p:nvGrpSpPr>
        <p:grpSpPr>
          <a:xfrm>
            <a:off x="1128831" y="1359798"/>
            <a:ext cx="1092877" cy="987997"/>
            <a:chOff x="960522" y="1170075"/>
            <a:chExt cx="1072500" cy="969575"/>
          </a:xfrm>
        </p:grpSpPr>
        <p:pic>
          <p:nvPicPr>
            <p:cNvPr id="503" name="Google Shape;50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49"/>
            <p:cNvSpPr txBox="1"/>
            <p:nvPr/>
          </p:nvSpPr>
          <p:spPr>
            <a:xfrm>
              <a:off x="1116865" y="1520206"/>
              <a:ext cx="53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</a:t>
              </a: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ó</a:t>
              </a: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5" name="Google Shape;505;p49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06" name="Google Shape;506;p49"/>
          <p:cNvGrpSpPr/>
          <p:nvPr/>
        </p:nvGrpSpPr>
        <p:grpSpPr>
          <a:xfrm>
            <a:off x="3783197" y="1716625"/>
            <a:ext cx="1072500" cy="969575"/>
            <a:chOff x="960522" y="1170075"/>
            <a:chExt cx="1072500" cy="969575"/>
          </a:xfrm>
        </p:grpSpPr>
        <p:pic>
          <p:nvPicPr>
            <p:cNvPr id="507" name="Google Shape;507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49"/>
            <p:cNvSpPr txBox="1"/>
            <p:nvPr/>
          </p:nvSpPr>
          <p:spPr>
            <a:xfrm>
              <a:off x="1116878" y="1520200"/>
              <a:ext cx="62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</a:t>
              </a: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ol</a:t>
              </a: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adiós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9" name="Google Shape;509;p49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10" name="Google Shape;510;p49"/>
          <p:cNvGrpSpPr/>
          <p:nvPr/>
        </p:nvGrpSpPr>
        <p:grpSpPr>
          <a:xfrm>
            <a:off x="6605872" y="1170075"/>
            <a:ext cx="1072500" cy="969575"/>
            <a:chOff x="960522" y="1170075"/>
            <a:chExt cx="1072500" cy="969575"/>
          </a:xfrm>
        </p:grpSpPr>
        <p:pic>
          <p:nvPicPr>
            <p:cNvPr id="511" name="Google Shape;511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49"/>
            <p:cNvSpPr txBox="1"/>
            <p:nvPr/>
          </p:nvSpPr>
          <p:spPr>
            <a:xfrm>
              <a:off x="1116863" y="1520200"/>
              <a:ext cx="47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13" name="Google Shape;513;p49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0"/>
          <p:cNvPicPr preferRelativeResize="0"/>
          <p:nvPr/>
        </p:nvPicPr>
        <p:blipFill rotWithShape="1">
          <a:blip r:embed="rId3">
            <a:alphaModFix/>
          </a:blip>
          <a:srcRect b="0" l="0" r="0" t="9115"/>
          <a:stretch/>
        </p:blipFill>
        <p:spPr>
          <a:xfrm>
            <a:off x="1452625" y="819312"/>
            <a:ext cx="5547150" cy="3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0" y="2435250"/>
            <a:ext cx="1246750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27" y="2255450"/>
            <a:ext cx="1393260" cy="1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0"/>
          <p:cNvSpPr txBox="1"/>
          <p:nvPr>
            <p:ph type="title"/>
          </p:nvPr>
        </p:nvSpPr>
        <p:spPr>
          <a:xfrm>
            <a:off x="6238025" y="4175000"/>
            <a:ext cx="26190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 pull</a:t>
            </a:r>
            <a:endParaRPr sz="2700"/>
          </a:p>
        </p:txBody>
      </p:sp>
      <p:sp>
        <p:nvSpPr>
          <p:cNvPr id="522" name="Google Shape;522;p50"/>
          <p:cNvSpPr txBox="1"/>
          <p:nvPr/>
        </p:nvSpPr>
        <p:spPr>
          <a:xfrm>
            <a:off x="942100" y="101700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3" name="Google Shape;523;p50"/>
          <p:cNvSpPr txBox="1"/>
          <p:nvPr/>
        </p:nvSpPr>
        <p:spPr>
          <a:xfrm>
            <a:off x="3676050" y="2617375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50"/>
          <p:cNvSpPr txBox="1"/>
          <p:nvPr/>
        </p:nvSpPr>
        <p:spPr>
          <a:xfrm>
            <a:off x="6651575" y="882150"/>
            <a:ext cx="17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825" lIns="110825" spcFirstLastPara="1" rIns="110825" wrap="square" tIns="11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 sz="139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endParaRPr sz="139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p50"/>
          <p:cNvSpPr/>
          <p:nvPr/>
        </p:nvSpPr>
        <p:spPr>
          <a:xfrm rot="3764064">
            <a:off x="4977586" y="2128655"/>
            <a:ext cx="1261907" cy="3660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26" name="Google Shape;526;p50"/>
          <p:cNvGrpSpPr/>
          <p:nvPr/>
        </p:nvGrpSpPr>
        <p:grpSpPr>
          <a:xfrm>
            <a:off x="1128831" y="1359798"/>
            <a:ext cx="1092877" cy="987997"/>
            <a:chOff x="960522" y="1170075"/>
            <a:chExt cx="1072500" cy="969575"/>
          </a:xfrm>
        </p:grpSpPr>
        <p:pic>
          <p:nvPicPr>
            <p:cNvPr id="527" name="Google Shape;527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50"/>
            <p:cNvSpPr txBox="1"/>
            <p:nvPr/>
          </p:nvSpPr>
          <p:spPr>
            <a:xfrm>
              <a:off x="1116865" y="1520206"/>
              <a:ext cx="53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adiós</a:t>
              </a:r>
              <a:endParaRPr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29" name="Google Shape;529;p50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3175" lIns="93175" spcFirstLastPara="1" rIns="93175" wrap="square" tIns="931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15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1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30" name="Google Shape;530;p50"/>
          <p:cNvGrpSpPr/>
          <p:nvPr/>
        </p:nvGrpSpPr>
        <p:grpSpPr>
          <a:xfrm>
            <a:off x="3783197" y="1716625"/>
            <a:ext cx="1072500" cy="969575"/>
            <a:chOff x="960522" y="1170075"/>
            <a:chExt cx="1072500" cy="969575"/>
          </a:xfrm>
        </p:grpSpPr>
        <p:pic>
          <p:nvPicPr>
            <p:cNvPr id="531" name="Google Shape;53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50"/>
            <p:cNvSpPr txBox="1"/>
            <p:nvPr/>
          </p:nvSpPr>
          <p:spPr>
            <a:xfrm>
              <a:off x="1116878" y="1520200"/>
              <a:ext cx="62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adiós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33" name="Google Shape;533;p50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34" name="Google Shape;534;p50"/>
          <p:cNvGrpSpPr/>
          <p:nvPr/>
        </p:nvGrpSpPr>
        <p:grpSpPr>
          <a:xfrm>
            <a:off x="6605872" y="1170075"/>
            <a:ext cx="1072500" cy="969575"/>
            <a:chOff x="960522" y="1170075"/>
            <a:chExt cx="1072500" cy="969575"/>
          </a:xfrm>
        </p:grpSpPr>
        <p:pic>
          <p:nvPicPr>
            <p:cNvPr id="535" name="Google Shape;53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0525" y="1353875"/>
              <a:ext cx="785775" cy="7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0"/>
            <p:cNvSpPr txBox="1"/>
            <p:nvPr/>
          </p:nvSpPr>
          <p:spPr>
            <a:xfrm>
              <a:off x="1116879" y="1520200"/>
              <a:ext cx="62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</a:t>
              </a: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ola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adi</a:t>
              </a:r>
              <a:r>
                <a:rPr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ós</a:t>
              </a:r>
              <a:endPara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37" name="Google Shape;537;p50"/>
            <p:cNvSpPr txBox="1"/>
            <p:nvPr/>
          </p:nvSpPr>
          <p:spPr>
            <a:xfrm>
              <a:off x="960522" y="1170075"/>
              <a:ext cx="10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fichero.txt</a:t>
              </a:r>
              <a:endParaRPr b="1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5" name="Google Shape;545;p51" title="Gemini_Generated_Image_jtl55djtl55djtl5.png"/>
          <p:cNvPicPr preferRelativeResize="0"/>
          <p:nvPr/>
        </p:nvPicPr>
        <p:blipFill rotWithShape="1">
          <a:blip r:embed="rId5">
            <a:alphaModFix/>
          </a:blip>
          <a:srcRect b="8403" l="7525" r="4562" t="6287"/>
          <a:stretch/>
        </p:blipFill>
        <p:spPr>
          <a:xfrm>
            <a:off x="2999525" y="1575650"/>
            <a:ext cx="2576750" cy="25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2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3" name="Google Shape;553;p52"/>
          <p:cNvSpPr txBox="1"/>
          <p:nvPr/>
        </p:nvSpPr>
        <p:spPr>
          <a:xfrm>
            <a:off x="1898700" y="1752750"/>
            <a:ext cx="53466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1.1: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Primer repositorio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 taller</a:t>
            </a:r>
            <a:endParaRPr b="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0" name="Google Shape;190;p26" title="Gemini_Generated_Image_jtl55djtl55djtl5.png"/>
          <p:cNvPicPr preferRelativeResize="0"/>
          <p:nvPr/>
        </p:nvPicPr>
        <p:blipFill rotWithShape="1">
          <a:blip r:embed="rId5">
            <a:alphaModFix/>
          </a:blip>
          <a:srcRect b="8403" l="7525" r="4562" t="6287"/>
          <a:stretch/>
        </p:blipFill>
        <p:spPr>
          <a:xfrm>
            <a:off x="2999525" y="1575650"/>
            <a:ext cx="2576750" cy="25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53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1.1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1032025" y="1734475"/>
            <a:ext cx="73059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Crear repositorio en GitHub			git init</a:t>
            </a:r>
            <a:endParaRPr sz="2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Clonar el repositorio en local		git clone</a:t>
            </a:r>
            <a:endParaRPr sz="2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Añadir un nuevo archivo en local	git add</a:t>
            </a:r>
            <a:endParaRPr sz="2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Hacer commit de los cambios			git commit</a:t>
            </a:r>
            <a:endParaRPr sz="2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Publicar los cambios					git push</a:t>
            </a:r>
            <a:endParaRPr sz="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4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4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0" name="Google Shape;570;p54"/>
          <p:cNvSpPr txBox="1"/>
          <p:nvPr/>
        </p:nvSpPr>
        <p:spPr>
          <a:xfrm>
            <a:off x="2092475" y="1767750"/>
            <a:ext cx="5251500" cy="1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1.2: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Repositorio Compartido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5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5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55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1.2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79" name="Google Shape;579;p55"/>
          <p:cNvSpPr txBox="1"/>
          <p:nvPr/>
        </p:nvSpPr>
        <p:spPr>
          <a:xfrm>
            <a:off x="249600" y="1134475"/>
            <a:ext cx="68913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AE3B40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Invitar al compañero a participar en el repositorio</a:t>
            </a:r>
            <a:endParaRPr sz="26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88DB6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Clonar</a:t>
            </a:r>
            <a:r>
              <a:rPr lang="en" sz="26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 el repositorio en local</a:t>
            </a:r>
            <a:endParaRPr sz="2600">
              <a:solidFill>
                <a:srgbClr val="388DB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88DB6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Añadir un nuevo archivo en local</a:t>
            </a:r>
            <a:endParaRPr sz="2600">
              <a:solidFill>
                <a:srgbClr val="388DB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88DB6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Hacer commit de los cambios</a:t>
            </a:r>
            <a:endParaRPr sz="2600">
              <a:solidFill>
                <a:srgbClr val="388DB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88DB6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Publicar los cambios</a:t>
            </a:r>
            <a:endParaRPr sz="100">
              <a:solidFill>
                <a:srgbClr val="388DB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AE3B40"/>
              </a:buClr>
              <a:buSzPts val="2600"/>
              <a:buFont typeface="VT323"/>
              <a:buAutoNum type="arabicPeriod"/>
            </a:pPr>
            <a:r>
              <a:rPr lang="en" sz="26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Hacer pull de la versión remota del repositorio</a:t>
            </a:r>
            <a:endParaRPr sz="26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580" name="Google Shape;58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586" name="Google Shape;586;p56"/>
          <p:cNvSpPr txBox="1"/>
          <p:nvPr>
            <p:ph type="title"/>
          </p:nvPr>
        </p:nvSpPr>
        <p:spPr>
          <a:xfrm>
            <a:off x="1749950" y="1968600"/>
            <a:ext cx="62997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-Trabajo en paralelo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-Rama main/master siempre funciona</a:t>
            </a:r>
            <a:endParaRPr/>
          </a:p>
        </p:txBody>
      </p:sp>
      <p:pic>
        <p:nvPicPr>
          <p:cNvPr id="587" name="Google Shape;5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6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6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7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pic>
        <p:nvPicPr>
          <p:cNvPr id="595" name="Google Shape;5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350" y="1321800"/>
            <a:ext cx="5619301" cy="24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7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04" name="Google Shape;604;p58"/>
          <p:cNvSpPr txBox="1"/>
          <p:nvPr/>
        </p:nvSpPr>
        <p:spPr>
          <a:xfrm>
            <a:off x="183100" y="4301225"/>
            <a:ext cx="6232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https://git-school.github.io/visualizing-git/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58"/>
          <p:cNvSpPr txBox="1"/>
          <p:nvPr/>
        </p:nvSpPr>
        <p:spPr>
          <a:xfrm>
            <a:off x="2816425" y="3747125"/>
            <a:ext cx="38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commit -m “Add readme.md”</a:t>
            </a:r>
            <a:endParaRPr sz="600"/>
          </a:p>
        </p:txBody>
      </p:sp>
      <p:pic>
        <p:nvPicPr>
          <p:cNvPr id="606" name="Google Shape;6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9" name="Google Shape;60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975" y="1257200"/>
            <a:ext cx="3138650" cy="24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15" name="Google Shape;615;p59"/>
          <p:cNvSpPr txBox="1"/>
          <p:nvPr>
            <p:ph type="title"/>
          </p:nvPr>
        </p:nvSpPr>
        <p:spPr>
          <a:xfrm>
            <a:off x="2362750" y="2176075"/>
            <a:ext cx="42222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 “name-branch”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switch “name-branch”</a:t>
            </a:r>
            <a:endParaRPr/>
          </a:p>
        </p:txBody>
      </p:sp>
      <p:pic>
        <p:nvPicPr>
          <p:cNvPr id="616" name="Google Shape;6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9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9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24" name="Google Shape;624;p60"/>
          <p:cNvSpPr txBox="1"/>
          <p:nvPr/>
        </p:nvSpPr>
        <p:spPr>
          <a:xfrm>
            <a:off x="3195950" y="3857225"/>
            <a:ext cx="240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branch michael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branch dwight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25" name="Google Shape;6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0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0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8" name="Google Shape;62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238" y="1183250"/>
            <a:ext cx="2645725" cy="267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1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34" name="Google Shape;634;p61"/>
          <p:cNvSpPr txBox="1"/>
          <p:nvPr/>
        </p:nvSpPr>
        <p:spPr>
          <a:xfrm>
            <a:off x="2409550" y="3619250"/>
            <a:ext cx="559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switch michael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commit -m “commit 1”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35" name="Google Shape;6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1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1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8" name="Google Shape;63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550" y="1468050"/>
            <a:ext cx="4240600" cy="20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44" name="Google Shape;644;p62"/>
          <p:cNvSpPr txBox="1"/>
          <p:nvPr/>
        </p:nvSpPr>
        <p:spPr>
          <a:xfrm>
            <a:off x="0" y="2658750"/>
            <a:ext cx="559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2409550" y="3619250"/>
            <a:ext cx="559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switch dwight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commit -m “commit 1”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commit -m “commit 2”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46" name="Google Shape;6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453" y="729825"/>
            <a:ext cx="4262600" cy="30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 taller</a:t>
            </a:r>
            <a:endParaRPr b="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2100" y="1962925"/>
            <a:ext cx="1691325" cy="1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100" y="1868062"/>
            <a:ext cx="1881050" cy="1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title="812709-2785589532.png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14289" l="13237" r="13907" t="13539"/>
          <a:stretch/>
        </p:blipFill>
        <p:spPr>
          <a:xfrm>
            <a:off x="1056100" y="1661375"/>
            <a:ext cx="2107350" cy="20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type="title"/>
          </p:nvPr>
        </p:nvSpPr>
        <p:spPr>
          <a:xfrm>
            <a:off x="451375" y="3880100"/>
            <a:ext cx="4327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8"/>
              </a:rPr>
              <a:t>https://code.visualstudio.com/download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9"/>
              </a:rPr>
              <a:t>https://github.com/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55" name="Google Shape;655;p63"/>
          <p:cNvSpPr txBox="1"/>
          <p:nvPr/>
        </p:nvSpPr>
        <p:spPr>
          <a:xfrm>
            <a:off x="0" y="2658750"/>
            <a:ext cx="559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56" name="Google Shape;656;p63"/>
          <p:cNvSpPr txBox="1"/>
          <p:nvPr/>
        </p:nvSpPr>
        <p:spPr>
          <a:xfrm>
            <a:off x="2420250" y="3908575"/>
            <a:ext cx="463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switch master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commit -m “Update readme.md”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0" name="Google Shape;6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800" y="751225"/>
            <a:ext cx="3228306" cy="3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66" name="Google Shape;666;p64"/>
          <p:cNvSpPr txBox="1"/>
          <p:nvPr/>
        </p:nvSpPr>
        <p:spPr>
          <a:xfrm>
            <a:off x="732400" y="1554700"/>
            <a:ext cx="74307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Unir los cambios de dos ramas distintas en una sola</a:t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merge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4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4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5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75" name="Google Shape;675;p65"/>
          <p:cNvSpPr txBox="1"/>
          <p:nvPr/>
        </p:nvSpPr>
        <p:spPr>
          <a:xfrm>
            <a:off x="3178200" y="3962175"/>
            <a:ext cx="278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merge michael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git merge dwight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76" name="Google Shape;6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5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9" name="Google Shape;67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196" y="752900"/>
            <a:ext cx="4178805" cy="33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Ramas</a:t>
            </a:r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732400" y="1554700"/>
            <a:ext cx="74307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Posibilidades al unir dos ramas:</a:t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-No conflicto</a:t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-Conflicto</a:t>
            </a:r>
            <a:endParaRPr sz="3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86" name="Google Shape;6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6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6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9" name="Google Shape;68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412" y="2322025"/>
            <a:ext cx="897126" cy="1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875" y="3656600"/>
            <a:ext cx="1082200" cy="10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7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8" name="Google Shape;698;p67" title="Gemini_Generated_Image_jtl55djtl55djtl5.png"/>
          <p:cNvPicPr preferRelativeResize="0"/>
          <p:nvPr/>
        </p:nvPicPr>
        <p:blipFill rotWithShape="1">
          <a:blip r:embed="rId5">
            <a:alphaModFix/>
          </a:blip>
          <a:srcRect b="8403" l="7525" r="4562" t="6287"/>
          <a:stretch/>
        </p:blipFill>
        <p:spPr>
          <a:xfrm>
            <a:off x="2999525" y="1575650"/>
            <a:ext cx="2576750" cy="25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8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8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6" name="Google Shape;706;p68"/>
          <p:cNvSpPr txBox="1"/>
          <p:nvPr/>
        </p:nvSpPr>
        <p:spPr>
          <a:xfrm>
            <a:off x="851700" y="1208550"/>
            <a:ext cx="74406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Repositorio Compartido con buen Workflow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9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15" name="Google Shape;715;p69"/>
          <p:cNvSpPr txBox="1"/>
          <p:nvPr/>
        </p:nvSpPr>
        <p:spPr>
          <a:xfrm>
            <a:off x="249600" y="1267800"/>
            <a:ext cx="6891300" cy="3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E3B40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Crear un nuevo repositorio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E3B40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Añadir 1 commit al repositorio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E3B40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Invitar al compañero a participar en el repositorio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Clonar el repositorio en local</a:t>
            </a:r>
            <a:endParaRPr sz="24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Crear una nueva rama</a:t>
            </a:r>
            <a:endParaRPr sz="24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Añadir dos nuevos archivo en local (en su rama)</a:t>
            </a:r>
            <a:endParaRPr sz="24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400"/>
              <a:buFont typeface="VT323"/>
              <a:buAutoNum type="arabicPeriod"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archivo_compartido.txt </a:t>
            </a:r>
            <a:r>
              <a:rPr lang="en" sz="24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archivo_azul.txt</a:t>
            </a: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archivo_rojo.txt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8DB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16" name="Google Shape;71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0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0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70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25" name="Google Shape;725;p70"/>
          <p:cNvSpPr txBox="1"/>
          <p:nvPr/>
        </p:nvSpPr>
        <p:spPr>
          <a:xfrm>
            <a:off x="289550" y="784900"/>
            <a:ext cx="68913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6. archivo_compartido.txt </a:t>
            </a:r>
            <a:r>
              <a:rPr lang="en" sz="24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archivo_azul.txt</a:t>
            </a: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archivo_rojo.txt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8DB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26" name="Google Shape;72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0"/>
          <p:cNvPicPr preferRelativeResize="0"/>
          <p:nvPr/>
        </p:nvPicPr>
        <p:blipFill rotWithShape="1">
          <a:blip r:embed="rId5">
            <a:alphaModFix/>
          </a:blip>
          <a:srcRect b="0" l="0" r="49484" t="0"/>
          <a:stretch/>
        </p:blipFill>
        <p:spPr>
          <a:xfrm>
            <a:off x="591800" y="2733800"/>
            <a:ext cx="1145486" cy="17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0"/>
          <p:cNvSpPr/>
          <p:nvPr/>
        </p:nvSpPr>
        <p:spPr>
          <a:xfrm rot="-2248698">
            <a:off x="1970898" y="3264603"/>
            <a:ext cx="858888" cy="3074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p70"/>
          <p:cNvSpPr/>
          <p:nvPr/>
        </p:nvSpPr>
        <p:spPr>
          <a:xfrm rot="2701698">
            <a:off x="1893330" y="3756517"/>
            <a:ext cx="858711" cy="3075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0" name="Google Shape;730;p70"/>
          <p:cNvSpPr txBox="1"/>
          <p:nvPr/>
        </p:nvSpPr>
        <p:spPr>
          <a:xfrm>
            <a:off x="2908075" y="2863163"/>
            <a:ext cx="6145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archivo_compartido.txt: </a:t>
            </a:r>
            <a:r>
              <a:rPr b="1"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distinto </a:t>
            </a:r>
            <a:r>
              <a:rPr b="1"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contenido que rojo!</a:t>
            </a:r>
            <a:endParaRPr b="1" sz="21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31" name="Google Shape;731;p70"/>
          <p:cNvSpPr txBox="1"/>
          <p:nvPr/>
        </p:nvSpPr>
        <p:spPr>
          <a:xfrm>
            <a:off x="2908075" y="3688163"/>
            <a:ext cx="6145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archivo_azul</a:t>
            </a: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.txt: libre</a:t>
            </a:r>
            <a:endParaRPr sz="21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32" name="Google Shape;732;p70"/>
          <p:cNvPicPr preferRelativeResize="0"/>
          <p:nvPr/>
        </p:nvPicPr>
        <p:blipFill rotWithShape="1">
          <a:blip r:embed="rId5">
            <a:alphaModFix/>
          </a:blip>
          <a:srcRect b="0" l="49665" r="0" t="0"/>
          <a:stretch/>
        </p:blipFill>
        <p:spPr>
          <a:xfrm>
            <a:off x="617575" y="2691143"/>
            <a:ext cx="1145475" cy="175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1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1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71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41" name="Google Shape;741;p71"/>
          <p:cNvSpPr txBox="1"/>
          <p:nvPr/>
        </p:nvSpPr>
        <p:spPr>
          <a:xfrm>
            <a:off x="289550" y="784900"/>
            <a:ext cx="68913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6. archivo_compartido.txt </a:t>
            </a:r>
            <a:r>
              <a:rPr lang="en" sz="24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archivo_azul.txt</a:t>
            </a:r>
            <a:r>
              <a:rPr lang="en" sz="24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archivo_rojo.txt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8DB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42" name="Google Shape;74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1"/>
          <p:cNvPicPr preferRelativeResize="0"/>
          <p:nvPr/>
        </p:nvPicPr>
        <p:blipFill rotWithShape="1">
          <a:blip r:embed="rId5">
            <a:alphaModFix/>
          </a:blip>
          <a:srcRect b="0" l="0" r="49484" t="0"/>
          <a:stretch/>
        </p:blipFill>
        <p:spPr>
          <a:xfrm>
            <a:off x="591800" y="2733800"/>
            <a:ext cx="1145486" cy="17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1"/>
          <p:cNvSpPr/>
          <p:nvPr/>
        </p:nvSpPr>
        <p:spPr>
          <a:xfrm rot="-2248698">
            <a:off x="1970898" y="3264603"/>
            <a:ext cx="858888" cy="3074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5" name="Google Shape;745;p71"/>
          <p:cNvSpPr/>
          <p:nvPr/>
        </p:nvSpPr>
        <p:spPr>
          <a:xfrm rot="2701698">
            <a:off x="1893330" y="3756517"/>
            <a:ext cx="858711" cy="3075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71"/>
          <p:cNvSpPr txBox="1"/>
          <p:nvPr/>
        </p:nvSpPr>
        <p:spPr>
          <a:xfrm>
            <a:off x="2908075" y="2863163"/>
            <a:ext cx="6145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archivo_compartido.txt: </a:t>
            </a:r>
            <a:r>
              <a:rPr b="1"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distinto contenido que azul!</a:t>
            </a:r>
            <a:endParaRPr b="1" sz="21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47" name="Google Shape;747;p71"/>
          <p:cNvSpPr txBox="1"/>
          <p:nvPr/>
        </p:nvSpPr>
        <p:spPr>
          <a:xfrm>
            <a:off x="2908075" y="3688163"/>
            <a:ext cx="6145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archivo_rojo</a:t>
            </a:r>
            <a:r>
              <a:rPr lang="en" sz="2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.txt: libre</a:t>
            </a:r>
            <a:endParaRPr sz="21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2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5" name="Google Shape;755;p72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56" name="Google Shape;756;p72"/>
          <p:cNvSpPr txBox="1"/>
          <p:nvPr/>
        </p:nvSpPr>
        <p:spPr>
          <a:xfrm>
            <a:off x="249600" y="1523975"/>
            <a:ext cx="6891300" cy="3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7. Hacer commit de sus cambios (a su rama)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8. Hacer push de su rama al remoto</a:t>
            </a:r>
            <a:endParaRPr sz="24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57" name="Google Shape;75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 title="812709-2785589532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289" l="13237" r="13907" t="13539"/>
          <a:stretch/>
        </p:blipFill>
        <p:spPr>
          <a:xfrm>
            <a:off x="6386650" y="947025"/>
            <a:ext cx="2107350" cy="2087723"/>
          </a:xfrm>
          <a:prstGeom prst="rect">
            <a:avLst/>
          </a:prstGeom>
        </p:spPr>
      </p:pic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1064950" y="1472450"/>
            <a:ext cx="3924000" cy="17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¿Por qu</a:t>
            </a:r>
            <a:r>
              <a:rPr lang="en" sz="4600"/>
              <a:t>é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usar Git?</a:t>
            </a:r>
            <a:endParaRPr sz="4600"/>
          </a:p>
        </p:txBody>
      </p:sp>
      <p:grpSp>
        <p:nvGrpSpPr>
          <p:cNvPr id="210" name="Google Shape;210;p28"/>
          <p:cNvGrpSpPr/>
          <p:nvPr/>
        </p:nvGrpSpPr>
        <p:grpSpPr>
          <a:xfrm>
            <a:off x="6386650" y="947025"/>
            <a:ext cx="2107351" cy="265500"/>
            <a:chOff x="6386650" y="947025"/>
            <a:chExt cx="2107351" cy="265500"/>
          </a:xfrm>
        </p:grpSpPr>
        <p:pic>
          <p:nvPicPr>
            <p:cNvPr id="211" name="Google Shape;211;p28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8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800" y="40068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 title="AISC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775" y="39484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7898750" y="41057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3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73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66" name="Google Shape;766;p73"/>
          <p:cNvSpPr txBox="1"/>
          <p:nvPr/>
        </p:nvSpPr>
        <p:spPr>
          <a:xfrm>
            <a:off x="249600" y="1623850"/>
            <a:ext cx="6891300" cy="3875700"/>
          </a:xfrm>
          <a:prstGeom prst="rect">
            <a:avLst/>
          </a:prstGeom>
          <a:noFill/>
          <a:ln cap="flat" cmpd="sng" w="9525">
            <a:solidFill>
              <a:srgbClr val="388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Situación:</a:t>
            </a:r>
            <a:endParaRPr sz="33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Rama 1: </a:t>
            </a:r>
            <a:r>
              <a:rPr lang="en" sz="27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a</a:t>
            </a:r>
            <a:r>
              <a:rPr lang="en" sz="27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rchivo_compartido.txt</a:t>
            </a:r>
            <a:r>
              <a:rPr lang="en" sz="27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 archivo_rojo.txt</a:t>
            </a:r>
            <a:endParaRPr sz="27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Rama 2: </a:t>
            </a:r>
            <a:r>
              <a:rPr lang="en" sz="27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a</a:t>
            </a:r>
            <a:r>
              <a:rPr lang="en" sz="27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rchivo_compartido.txt</a:t>
            </a:r>
            <a:r>
              <a:rPr lang="en" sz="27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  <a:r>
              <a:rPr lang="en" sz="2700">
                <a:solidFill>
                  <a:srgbClr val="388DB6"/>
                </a:solidFill>
                <a:latin typeface="VT323"/>
                <a:ea typeface="VT323"/>
                <a:cs typeface="VT323"/>
                <a:sym typeface="VT323"/>
              </a:rPr>
              <a:t>archivo_azul.txt</a:t>
            </a:r>
            <a:endParaRPr sz="2700">
              <a:solidFill>
                <a:srgbClr val="388DB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88DB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10101"/>
                </a:solidFill>
                <a:latin typeface="VT323"/>
                <a:ea typeface="VT323"/>
                <a:cs typeface="VT323"/>
                <a:sym typeface="VT323"/>
              </a:rPr>
              <a:t>Rama main/master</a:t>
            </a:r>
            <a:endParaRPr sz="2700">
              <a:solidFill>
                <a:srgbClr val="01010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67" name="Google Shape;76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4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4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76" name="Google Shape;7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470" y="2290775"/>
            <a:ext cx="6925557" cy="16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5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5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p75"/>
          <p:cNvSpPr txBox="1"/>
          <p:nvPr/>
        </p:nvSpPr>
        <p:spPr>
          <a:xfrm>
            <a:off x="174900" y="685825"/>
            <a:ext cx="4919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Ejercicio práctico 1.3</a:t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86" name="Google Shape;786;p75"/>
          <p:cNvSpPr txBox="1"/>
          <p:nvPr/>
        </p:nvSpPr>
        <p:spPr>
          <a:xfrm>
            <a:off x="249600" y="1523975"/>
            <a:ext cx="6891300" cy="3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9</a:t>
            </a: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.  Incorporar sus cambios a main/master en local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E3B40"/>
                </a:solidFill>
                <a:latin typeface="VT323"/>
                <a:ea typeface="VT323"/>
                <a:cs typeface="VT323"/>
                <a:sym typeface="VT323"/>
              </a:rPr>
              <a:t>10. Nueva version de main/master al remoto</a:t>
            </a:r>
            <a:endParaRPr sz="2400">
              <a:solidFill>
                <a:srgbClr val="AE3B40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8CB7"/>
                </a:solidFill>
                <a:latin typeface="VT323"/>
                <a:ea typeface="VT323"/>
                <a:cs typeface="VT323"/>
                <a:sym typeface="VT323"/>
              </a:rPr>
              <a:t>11. Incorporar sus cambios a main/master en local</a:t>
            </a:r>
            <a:endParaRPr sz="2400">
              <a:solidFill>
                <a:srgbClr val="388CB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8CB7"/>
                </a:solidFill>
                <a:latin typeface="VT323"/>
                <a:ea typeface="VT323"/>
                <a:cs typeface="VT323"/>
                <a:sym typeface="VT323"/>
              </a:rPr>
              <a:t>12. Nueva versión de main/master al remoto</a:t>
            </a:r>
            <a:endParaRPr sz="2400">
              <a:solidFill>
                <a:srgbClr val="388CB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8CB7"/>
                </a:solidFill>
                <a:latin typeface="VT323"/>
                <a:ea typeface="VT323"/>
                <a:cs typeface="VT323"/>
                <a:sym typeface="VT323"/>
              </a:rPr>
              <a:t>13. ¡Conflicto!</a:t>
            </a:r>
            <a:endParaRPr sz="2400">
              <a:solidFill>
                <a:srgbClr val="388CB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8CB7"/>
                </a:solidFill>
                <a:latin typeface="VT323"/>
                <a:ea typeface="VT323"/>
                <a:cs typeface="VT323"/>
                <a:sym typeface="VT323"/>
              </a:rPr>
              <a:t>14. Solucionar conflicto</a:t>
            </a:r>
            <a:endParaRPr sz="2400">
              <a:solidFill>
                <a:srgbClr val="388CB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8CB7"/>
                </a:solidFill>
                <a:latin typeface="VT323"/>
                <a:ea typeface="VT323"/>
                <a:cs typeface="VT323"/>
                <a:sym typeface="VT323"/>
              </a:rPr>
              <a:t>15. Nueva versión de main/master al remoto</a:t>
            </a:r>
            <a:endParaRPr sz="2400">
              <a:solidFill>
                <a:srgbClr val="388CB7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87" name="Google Shape;78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899" y="1134474"/>
            <a:ext cx="14994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6"/>
          <p:cNvSpPr txBox="1"/>
          <p:nvPr>
            <p:ph type="ctrTitle"/>
          </p:nvPr>
        </p:nvSpPr>
        <p:spPr>
          <a:xfrm>
            <a:off x="606800" y="1899300"/>
            <a:ext cx="2031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Forks</a:t>
            </a:r>
            <a:endParaRPr/>
          </a:p>
        </p:txBody>
      </p:sp>
      <p:pic>
        <p:nvPicPr>
          <p:cNvPr id="793" name="Google Shape;793;p76" title="proxy-imag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35" l="0" r="0" t="3245"/>
          <a:stretch/>
        </p:blipFill>
        <p:spPr>
          <a:xfrm>
            <a:off x="5805375" y="1317075"/>
            <a:ext cx="2831700" cy="2648100"/>
          </a:xfrm>
          <a:prstGeom prst="rect">
            <a:avLst/>
          </a:prstGeom>
        </p:spPr>
      </p:pic>
      <p:sp>
        <p:nvSpPr>
          <p:cNvPr id="794" name="Google Shape;794;p76"/>
          <p:cNvSpPr txBox="1"/>
          <p:nvPr>
            <p:ph idx="1" type="subTitle"/>
          </p:nvPr>
        </p:nvSpPr>
        <p:spPr>
          <a:xfrm>
            <a:off x="606800" y="3364900"/>
            <a:ext cx="43515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https://docs.github.com/en/pull-requests/collaborating-with-pull-requests/working-with-forks/fork-a-repo</a:t>
            </a:r>
            <a:endParaRPr/>
          </a:p>
        </p:txBody>
      </p:sp>
      <p:pic>
        <p:nvPicPr>
          <p:cNvPr id="795" name="Google Shape;79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6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6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7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Forks (mediante GitHub)</a:t>
            </a:r>
            <a:endParaRPr/>
          </a:p>
        </p:txBody>
      </p:sp>
      <p:pic>
        <p:nvPicPr>
          <p:cNvPr id="803" name="Google Shape;8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7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7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6" name="Google Shape;8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475" y="2281238"/>
            <a:ext cx="180022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77"/>
          <p:cNvCxnSpPr>
            <a:stCxn id="806" idx="3"/>
            <a:endCxn id="808" idx="1"/>
          </p:cNvCxnSpPr>
          <p:nvPr/>
        </p:nvCxnSpPr>
        <p:spPr>
          <a:xfrm>
            <a:off x="2909700" y="2571750"/>
            <a:ext cx="14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9" name="Google Shape;809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00" y="1273913"/>
            <a:ext cx="4056526" cy="259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8"/>
          <p:cNvSpPr txBox="1"/>
          <p:nvPr>
            <p:ph type="ctrTitle"/>
          </p:nvPr>
        </p:nvSpPr>
        <p:spPr>
          <a:xfrm>
            <a:off x="606800" y="1899300"/>
            <a:ext cx="36489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</a:t>
            </a:r>
            <a:endParaRPr/>
          </a:p>
        </p:txBody>
      </p:sp>
      <p:pic>
        <p:nvPicPr>
          <p:cNvPr id="815" name="Google Shape;815;p78" title="proxy-imag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0" l="0" r="0" t="7649"/>
          <a:stretch/>
        </p:blipFill>
        <p:spPr>
          <a:xfrm>
            <a:off x="5805375" y="1317075"/>
            <a:ext cx="2831700" cy="2648101"/>
          </a:xfrm>
          <a:prstGeom prst="rect">
            <a:avLst/>
          </a:prstGeom>
        </p:spPr>
      </p:pic>
      <p:sp>
        <p:nvSpPr>
          <p:cNvPr id="816" name="Google Shape;816;p78"/>
          <p:cNvSpPr txBox="1"/>
          <p:nvPr>
            <p:ph idx="1" type="subTitle"/>
          </p:nvPr>
        </p:nvSpPr>
        <p:spPr>
          <a:xfrm>
            <a:off x="606800" y="3364900"/>
            <a:ext cx="43515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https://docs.github.com/en/pull-requests/collaborating-with-pull-requests/proposing-changes-to-your-work-with-pull-requests/about-pull-requests</a:t>
            </a:r>
            <a:endParaRPr/>
          </a:p>
        </p:txBody>
      </p:sp>
      <p:pic>
        <p:nvPicPr>
          <p:cNvPr id="817" name="Google Shape;8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8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8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9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 (mediante GitHub)</a:t>
            </a:r>
            <a:endParaRPr/>
          </a:p>
        </p:txBody>
      </p:sp>
      <p:pic>
        <p:nvPicPr>
          <p:cNvPr id="825" name="Google Shape;8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9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9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8" name="Google Shape;82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525" y="1501475"/>
            <a:ext cx="37909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475" y="2806475"/>
            <a:ext cx="1457325" cy="3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79"/>
          <p:cNvCxnSpPr/>
          <p:nvPr/>
        </p:nvCxnSpPr>
        <p:spPr>
          <a:xfrm flipH="1" rot="10800000">
            <a:off x="2872450" y="2070925"/>
            <a:ext cx="487800" cy="7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1" name="Google Shape;83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6450" y="2682550"/>
            <a:ext cx="3945003" cy="11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79"/>
          <p:cNvCxnSpPr>
            <a:stCxn id="831" idx="0"/>
          </p:cNvCxnSpPr>
          <p:nvPr/>
        </p:nvCxnSpPr>
        <p:spPr>
          <a:xfrm rot="10800000">
            <a:off x="5867152" y="2077150"/>
            <a:ext cx="511800" cy="6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0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0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0" name="Google Shape;840;p80" title="Gemini_Generated_Image_jtl55djtl55djtl5.png"/>
          <p:cNvPicPr preferRelativeResize="0"/>
          <p:nvPr/>
        </p:nvPicPr>
        <p:blipFill rotWithShape="1">
          <a:blip r:embed="rId5">
            <a:alphaModFix/>
          </a:blip>
          <a:srcRect b="8403" l="7525" r="4562" t="6287"/>
          <a:stretch/>
        </p:blipFill>
        <p:spPr>
          <a:xfrm>
            <a:off x="2999525" y="1575650"/>
            <a:ext cx="2576750" cy="25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1"/>
          <p:cNvSpPr txBox="1"/>
          <p:nvPr>
            <p:ph type="title"/>
          </p:nvPr>
        </p:nvSpPr>
        <p:spPr>
          <a:xfrm>
            <a:off x="341850" y="689750"/>
            <a:ext cx="84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</a:t>
            </a:r>
            <a:r>
              <a:rPr lang="en"/>
              <a:t>Práctico</a:t>
            </a:r>
            <a:r>
              <a:rPr lang="en"/>
              <a:t> 2</a:t>
            </a:r>
            <a:endParaRPr/>
          </a:p>
        </p:txBody>
      </p:sp>
      <p:sp>
        <p:nvSpPr>
          <p:cNvPr id="846" name="Google Shape;846;p81"/>
          <p:cNvSpPr txBox="1"/>
          <p:nvPr/>
        </p:nvSpPr>
        <p:spPr>
          <a:xfrm>
            <a:off x="333048" y="2293025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VT323"/>
              <a:buAutoNum type="arabicPeriod"/>
            </a:pPr>
            <a:r>
              <a:rPr lang="en" sz="23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Fork</a:t>
            </a:r>
            <a:endParaRPr sz="23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47" name="Google Shape;847;p81"/>
          <p:cNvSpPr txBox="1"/>
          <p:nvPr/>
        </p:nvSpPr>
        <p:spPr>
          <a:xfrm>
            <a:off x="333023" y="2826702"/>
            <a:ext cx="18444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Haremos un fork del repositorio desde GitHub.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81"/>
          <p:cNvSpPr txBox="1"/>
          <p:nvPr/>
        </p:nvSpPr>
        <p:spPr>
          <a:xfrm>
            <a:off x="2405750" y="2293024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2. C</a:t>
            </a:r>
            <a:r>
              <a:rPr lang="en" sz="23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lone</a:t>
            </a:r>
            <a:endParaRPr sz="23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49" name="Google Shape;849;p81"/>
          <p:cNvSpPr txBox="1"/>
          <p:nvPr/>
        </p:nvSpPr>
        <p:spPr>
          <a:xfrm>
            <a:off x="2405740" y="2826710"/>
            <a:ext cx="18444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Clonamos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el fork creado a nuestro dispositivo.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81"/>
          <p:cNvSpPr txBox="1"/>
          <p:nvPr/>
        </p:nvSpPr>
        <p:spPr>
          <a:xfrm>
            <a:off x="6551175" y="2293025"/>
            <a:ext cx="1940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4. Pull request</a:t>
            </a:r>
            <a:endParaRPr sz="23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51" name="Google Shape;851;p81"/>
          <p:cNvSpPr txBox="1"/>
          <p:nvPr/>
        </p:nvSpPr>
        <p:spPr>
          <a:xfrm>
            <a:off x="6551175" y="2826425"/>
            <a:ext cx="18444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Hacemos un pull request y se mergea en la repo.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81"/>
          <p:cNvSpPr txBox="1"/>
          <p:nvPr/>
        </p:nvSpPr>
        <p:spPr>
          <a:xfrm>
            <a:off x="4478475" y="2293025"/>
            <a:ext cx="217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3. Commit</a:t>
            </a:r>
            <a:endParaRPr sz="23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53" name="Google Shape;853;p81"/>
          <p:cNvSpPr txBox="1"/>
          <p:nvPr/>
        </p:nvSpPr>
        <p:spPr>
          <a:xfrm>
            <a:off x="4478458" y="2826424"/>
            <a:ext cx="18444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Hacemos nuestros cambios y le hacemos commit y push.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4" name="Google Shape;854;p81"/>
          <p:cNvGrpSpPr/>
          <p:nvPr/>
        </p:nvGrpSpPr>
        <p:grpSpPr>
          <a:xfrm>
            <a:off x="457209" y="1959034"/>
            <a:ext cx="257270" cy="265503"/>
            <a:chOff x="3526100" y="1307775"/>
            <a:chExt cx="318285" cy="328470"/>
          </a:xfrm>
        </p:grpSpPr>
        <p:sp>
          <p:nvSpPr>
            <p:cNvPr id="855" name="Google Shape;855;p81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56" name="Google Shape;856;p81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857" name="Google Shape;857;p81"/>
          <p:cNvGrpSpPr/>
          <p:nvPr/>
        </p:nvGrpSpPr>
        <p:grpSpPr>
          <a:xfrm>
            <a:off x="2522609" y="1959034"/>
            <a:ext cx="257270" cy="265503"/>
            <a:chOff x="3526100" y="1307775"/>
            <a:chExt cx="318285" cy="328470"/>
          </a:xfrm>
        </p:grpSpPr>
        <p:sp>
          <p:nvSpPr>
            <p:cNvPr id="858" name="Google Shape;858;p81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59" name="Google Shape;859;p81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860" name="Google Shape;860;p81"/>
          <p:cNvGrpSpPr/>
          <p:nvPr/>
        </p:nvGrpSpPr>
        <p:grpSpPr>
          <a:xfrm>
            <a:off x="4588009" y="1959034"/>
            <a:ext cx="257270" cy="265503"/>
            <a:chOff x="3526100" y="1307775"/>
            <a:chExt cx="318285" cy="328470"/>
          </a:xfrm>
        </p:grpSpPr>
        <p:sp>
          <p:nvSpPr>
            <p:cNvPr id="861" name="Google Shape;861;p81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62" name="Google Shape;862;p81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863" name="Google Shape;863;p81"/>
          <p:cNvGrpSpPr/>
          <p:nvPr/>
        </p:nvGrpSpPr>
        <p:grpSpPr>
          <a:xfrm>
            <a:off x="6653409" y="1959034"/>
            <a:ext cx="257270" cy="265503"/>
            <a:chOff x="3526100" y="1307775"/>
            <a:chExt cx="318285" cy="328470"/>
          </a:xfrm>
        </p:grpSpPr>
        <p:sp>
          <p:nvSpPr>
            <p:cNvPr id="864" name="Google Shape;864;p81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65" name="Google Shape;865;p81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866" name="Google Shape;866;p81"/>
          <p:cNvCxnSpPr>
            <a:endCxn id="859" idx="1"/>
          </p:cNvCxnSpPr>
          <p:nvPr/>
        </p:nvCxnSpPr>
        <p:spPr>
          <a:xfrm>
            <a:off x="706109" y="20835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81"/>
          <p:cNvCxnSpPr>
            <a:stCxn id="859" idx="3"/>
            <a:endCxn id="862" idx="1"/>
          </p:cNvCxnSpPr>
          <p:nvPr/>
        </p:nvCxnSpPr>
        <p:spPr>
          <a:xfrm>
            <a:off x="2771646" y="20835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81"/>
          <p:cNvCxnSpPr>
            <a:stCxn id="862" idx="3"/>
            <a:endCxn id="865" idx="1"/>
          </p:cNvCxnSpPr>
          <p:nvPr/>
        </p:nvCxnSpPr>
        <p:spPr>
          <a:xfrm>
            <a:off x="4837046" y="20835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9" name="Google Shape;8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1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1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2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debo contribuir?</a:t>
            </a:r>
            <a:endParaRPr/>
          </a:p>
        </p:txBody>
      </p:sp>
      <p:sp>
        <p:nvSpPr>
          <p:cNvPr id="877" name="Google Shape;877;p82"/>
          <p:cNvSpPr txBox="1"/>
          <p:nvPr>
            <p:ph idx="1" type="body"/>
          </p:nvPr>
        </p:nvSpPr>
        <p:spPr>
          <a:xfrm>
            <a:off x="3789425" y="1372775"/>
            <a:ext cx="44304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¿Es útil?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¿Aporta sin cambiar drásticamente?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Sigue las guías del proyecto (CONTRIBUTING.md).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Incluye ejemplos o pruebas si modificas código.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Usa mensajes de commit claros.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Asegúrate de que todo siga funcionando.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Propón primero un issue si el cambio es grande.</a:t>
            </a:r>
            <a:endParaRPr/>
          </a:p>
        </p:txBody>
      </p:sp>
      <p:grpSp>
        <p:nvGrpSpPr>
          <p:cNvPr id="878" name="Google Shape;878;p82"/>
          <p:cNvGrpSpPr/>
          <p:nvPr/>
        </p:nvGrpSpPr>
        <p:grpSpPr>
          <a:xfrm>
            <a:off x="511225" y="1372775"/>
            <a:ext cx="2971350" cy="265500"/>
            <a:chOff x="511225" y="947025"/>
            <a:chExt cx="2971350" cy="265500"/>
          </a:xfrm>
        </p:grpSpPr>
        <p:pic>
          <p:nvPicPr>
            <p:cNvPr id="879" name="Google Shape;879;p82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82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1" name="Google Shape;88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9" y="1638269"/>
            <a:ext cx="2971351" cy="186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2" title="AISC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11" l="0" r="0" t="-13255"/>
          <a:stretch/>
        </p:blipFill>
        <p:spPr>
          <a:xfrm>
            <a:off x="642075" y="1368350"/>
            <a:ext cx="2107349" cy="208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9"/>
          <p:cNvGrpSpPr/>
          <p:nvPr/>
        </p:nvGrpSpPr>
        <p:grpSpPr>
          <a:xfrm>
            <a:off x="642075" y="1368350"/>
            <a:ext cx="2107351" cy="265500"/>
            <a:chOff x="6386650" y="947025"/>
            <a:chExt cx="2107351" cy="265500"/>
          </a:xfrm>
        </p:grpSpPr>
        <p:pic>
          <p:nvPicPr>
            <p:cNvPr id="222" name="Google Shape;222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" name="Google Shape;224;p29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22152" l="0" r="0" t="-3745"/>
          <a:stretch/>
        </p:blipFill>
        <p:spPr>
          <a:xfrm>
            <a:off x="3496950" y="1231225"/>
            <a:ext cx="2107350" cy="236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9"/>
          <p:cNvGrpSpPr/>
          <p:nvPr/>
        </p:nvGrpSpPr>
        <p:grpSpPr>
          <a:xfrm>
            <a:off x="3496950" y="1231225"/>
            <a:ext cx="2107351" cy="265500"/>
            <a:chOff x="6386650" y="947025"/>
            <a:chExt cx="2107351" cy="265500"/>
          </a:xfrm>
        </p:grpSpPr>
        <p:pic>
          <p:nvPicPr>
            <p:cNvPr id="226" name="Google Shape;226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29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465" l="0" r="0" t="465"/>
          <a:stretch/>
        </p:blipFill>
        <p:spPr>
          <a:xfrm>
            <a:off x="6351825" y="1448125"/>
            <a:ext cx="2107350" cy="2087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9"/>
          <p:cNvGrpSpPr/>
          <p:nvPr/>
        </p:nvGrpSpPr>
        <p:grpSpPr>
          <a:xfrm>
            <a:off x="6351825" y="1288588"/>
            <a:ext cx="2107351" cy="265500"/>
            <a:chOff x="6386650" y="947025"/>
            <a:chExt cx="2107351" cy="265500"/>
          </a:xfrm>
        </p:grpSpPr>
        <p:pic>
          <p:nvPicPr>
            <p:cNvPr id="230" name="Google Shape;230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86650" y="947025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title="AISC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Slides</a:t>
            </a:r>
            <a:endParaRPr b="0"/>
          </a:p>
        </p:txBody>
      </p:sp>
      <p:pic>
        <p:nvPicPr>
          <p:cNvPr id="890" name="Google Shape;8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3" title="AIS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3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93" name="Google Shape;893;p83" title="gitgithu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154" y="1064172"/>
            <a:ext cx="2953550" cy="29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3"/>
          <p:cNvSpPr txBox="1"/>
          <p:nvPr/>
        </p:nvSpPr>
        <p:spPr>
          <a:xfrm>
            <a:off x="2691775" y="4104875"/>
            <a:ext cx="3906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https://aiscmadrid.com/events/evento.php?id=19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4"/>
          <p:cNvSpPr txBox="1"/>
          <p:nvPr>
            <p:ph type="title"/>
          </p:nvPr>
        </p:nvSpPr>
        <p:spPr>
          <a:xfrm>
            <a:off x="3789425" y="795800"/>
            <a:ext cx="1716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198F"/>
                </a:solidFill>
              </a:rPr>
              <a:t>¡Gracias!</a:t>
            </a:r>
            <a:endParaRPr>
              <a:solidFill>
                <a:srgbClr val="EB198F"/>
              </a:solidFill>
            </a:endParaRPr>
          </a:p>
        </p:txBody>
      </p:sp>
      <p:pic>
        <p:nvPicPr>
          <p:cNvPr id="900" name="Google Shape;9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25" y="1474700"/>
            <a:ext cx="2216069" cy="30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625" y="1302250"/>
            <a:ext cx="2327876" cy="32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4"/>
          <p:cNvSpPr txBox="1"/>
          <p:nvPr/>
        </p:nvSpPr>
        <p:spPr>
          <a:xfrm>
            <a:off x="3418300" y="2261000"/>
            <a:ext cx="33324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aiscmadrid.com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gul.uc3m.es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 title="How-To-Send-Large-Files-on-WhatsApp-Android-1-473x1024-247088153.jpg"/>
          <p:cNvPicPr preferRelativeResize="0"/>
          <p:nvPr/>
        </p:nvPicPr>
        <p:blipFill rotWithShape="1">
          <a:blip r:embed="rId3">
            <a:alphaModFix/>
          </a:blip>
          <a:srcRect b="21758" l="0" r="0" t="0"/>
          <a:stretch/>
        </p:blipFill>
        <p:spPr>
          <a:xfrm>
            <a:off x="1076950" y="1600725"/>
            <a:ext cx="1429750" cy="242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0"/>
          <p:cNvGrpSpPr/>
          <p:nvPr/>
        </p:nvGrpSpPr>
        <p:grpSpPr>
          <a:xfrm>
            <a:off x="1076950" y="1335225"/>
            <a:ext cx="1429750" cy="265500"/>
            <a:chOff x="7064250" y="947025"/>
            <a:chExt cx="1429750" cy="265500"/>
          </a:xfrm>
        </p:grpSpPr>
        <p:pic>
          <p:nvPicPr>
            <p:cNvPr id="241" name="Google Shape;241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80804" r="0" t="0"/>
            <a:stretch/>
          </p:blipFill>
          <p:spPr>
            <a:xfrm>
              <a:off x="7064250" y="947025"/>
              <a:ext cx="142975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80804" r="0" t="0"/>
            <a:stretch/>
          </p:blipFill>
          <p:spPr>
            <a:xfrm>
              <a:off x="7064250" y="947025"/>
              <a:ext cx="1429750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30"/>
          <p:cNvPicPr preferRelativeResize="0"/>
          <p:nvPr/>
        </p:nvPicPr>
        <p:blipFill rotWithShape="1">
          <a:blip r:embed="rId5">
            <a:alphaModFix/>
          </a:blip>
          <a:srcRect b="17037" l="2516" r="2885" t="6696"/>
          <a:stretch/>
        </p:blipFill>
        <p:spPr>
          <a:xfrm>
            <a:off x="3180075" y="1600725"/>
            <a:ext cx="2235696" cy="2616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4" name="Google Shape;244;p30"/>
          <p:cNvGrpSpPr/>
          <p:nvPr/>
        </p:nvGrpSpPr>
        <p:grpSpPr>
          <a:xfrm>
            <a:off x="3163824" y="1335225"/>
            <a:ext cx="2259113" cy="265500"/>
            <a:chOff x="6234887" y="947025"/>
            <a:chExt cx="2259113" cy="265500"/>
          </a:xfrm>
        </p:grpSpPr>
        <p:pic>
          <p:nvPicPr>
            <p:cNvPr id="245" name="Google Shape;245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80804" r="0" t="0"/>
            <a:stretch/>
          </p:blipFill>
          <p:spPr>
            <a:xfrm>
              <a:off x="7064250" y="947025"/>
              <a:ext cx="1429750" cy="26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46" name="Google Shape;246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9983" r="0" t="0"/>
            <a:stretch/>
          </p:blipFill>
          <p:spPr>
            <a:xfrm>
              <a:off x="6234887" y="947025"/>
              <a:ext cx="2235699" cy="26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47" name="Google Shape;2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688" y="1582125"/>
            <a:ext cx="2585375" cy="19415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8" name="Google Shape;248;p30"/>
          <p:cNvGrpSpPr/>
          <p:nvPr/>
        </p:nvGrpSpPr>
        <p:grpSpPr>
          <a:xfrm>
            <a:off x="5942800" y="1335230"/>
            <a:ext cx="2604342" cy="265501"/>
            <a:chOff x="5899505" y="947025"/>
            <a:chExt cx="2625874" cy="265501"/>
          </a:xfrm>
        </p:grpSpPr>
        <p:pic>
          <p:nvPicPr>
            <p:cNvPr id="249" name="Google Shape;249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80804" r="0" t="0"/>
            <a:stretch/>
          </p:blipFill>
          <p:spPr>
            <a:xfrm>
              <a:off x="7064250" y="947025"/>
              <a:ext cx="142975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5166" r="0" t="0"/>
            <a:stretch/>
          </p:blipFill>
          <p:spPr>
            <a:xfrm>
              <a:off x="5899505" y="947026"/>
              <a:ext cx="2625874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 title="AISC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1209725" y="636200"/>
            <a:ext cx="6176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STARTER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789425" y="1126050"/>
            <a:ext cx="45477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 que eres este t</a:t>
            </a:r>
            <a:r>
              <a:rPr lang="en"/>
              <a:t>í</a:t>
            </a:r>
            <a:r>
              <a:rPr lang="en"/>
              <a:t>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- - - -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estas creando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 como esto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- - - - &gt;</a:t>
            </a:r>
            <a:endParaRPr/>
          </a:p>
        </p:txBody>
      </p:sp>
      <p:sp>
        <p:nvSpPr>
          <p:cNvPr id="260" name="Google Shape;260;p31"/>
          <p:cNvSpPr/>
          <p:nvPr>
            <p:ph idx="2" type="pic"/>
          </p:nvPr>
        </p:nvSpPr>
        <p:spPr>
          <a:xfrm>
            <a:off x="532350" y="1391550"/>
            <a:ext cx="2947200" cy="2756100"/>
          </a:xfrm>
          <a:prstGeom prst="rect">
            <a:avLst/>
          </a:prstGeom>
        </p:spPr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19717" r="20132" t="0"/>
          <a:stretch/>
        </p:blipFill>
        <p:spPr>
          <a:xfrm>
            <a:off x="532350" y="1391550"/>
            <a:ext cx="2947200" cy="2756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1"/>
          <p:cNvGrpSpPr/>
          <p:nvPr/>
        </p:nvGrpSpPr>
        <p:grpSpPr>
          <a:xfrm>
            <a:off x="520651" y="1126050"/>
            <a:ext cx="2970612" cy="265500"/>
            <a:chOff x="5523388" y="947025"/>
            <a:chExt cx="2970612" cy="265500"/>
          </a:xfrm>
        </p:grpSpPr>
        <p:pic>
          <p:nvPicPr>
            <p:cNvPr id="263" name="Google Shape;263;p31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80804" r="0" t="0"/>
            <a:stretch/>
          </p:blipFill>
          <p:spPr>
            <a:xfrm>
              <a:off x="7064250" y="947025"/>
              <a:ext cx="1429750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1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430" r="0" t="0"/>
            <a:stretch/>
          </p:blipFill>
          <p:spPr>
            <a:xfrm>
              <a:off x="5523388" y="947025"/>
              <a:ext cx="2947200" cy="26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775" y="3303475"/>
            <a:ext cx="2409073" cy="13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ctrTitle"/>
          </p:nvPr>
        </p:nvSpPr>
        <p:spPr>
          <a:xfrm>
            <a:off x="587150" y="1340550"/>
            <a:ext cx="5060700" cy="26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According to The Linux Foundation, since 2005</a:t>
            </a:r>
            <a:r>
              <a:rPr lang="en" sz="3000"/>
              <a:t>,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“some 14,000 individual developers from over 1,300 different companies have contributed to the kernel.”</a:t>
            </a:r>
            <a:endParaRPr sz="3000"/>
          </a:p>
        </p:txBody>
      </p:sp>
      <p:sp>
        <p:nvSpPr>
          <p:cNvPr id="271" name="Google Shape;271;p32"/>
          <p:cNvSpPr/>
          <p:nvPr>
            <p:ph idx="2" type="pic"/>
          </p:nvPr>
        </p:nvSpPr>
        <p:spPr>
          <a:xfrm>
            <a:off x="5805375" y="1317075"/>
            <a:ext cx="2831700" cy="2648100"/>
          </a:xfrm>
          <a:prstGeom prst="rect">
            <a:avLst/>
          </a:prstGeom>
        </p:spPr>
      </p: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4039" l="13682" r="18818" t="0"/>
          <a:stretch/>
        </p:blipFill>
        <p:spPr>
          <a:xfrm>
            <a:off x="5805375" y="1317075"/>
            <a:ext cx="2831699" cy="264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50" y="4076100"/>
            <a:ext cx="539926" cy="5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 title="AISC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5" y="4017725"/>
            <a:ext cx="598849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8000000" y="4175000"/>
            <a:ext cx="8400" cy="30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191919"/>
      </a:dk1>
      <a:lt1>
        <a:srgbClr val="EFEFEF"/>
      </a:lt1>
      <a:dk2>
        <a:srgbClr val="707070"/>
      </a:dk2>
      <a:lt2>
        <a:srgbClr val="C1C1B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